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8" r:id="rId4"/>
    <p:sldId id="269" r:id="rId5"/>
    <p:sldId id="272" r:id="rId6"/>
    <p:sldId id="270" r:id="rId7"/>
    <p:sldId id="271" r:id="rId8"/>
    <p:sldId id="257" r:id="rId9"/>
    <p:sldId id="263" r:id="rId10"/>
    <p:sldId id="273" r:id="rId11"/>
    <p:sldId id="274" r:id="rId12"/>
    <p:sldId id="266" r:id="rId13"/>
    <p:sldId id="259" r:id="rId14"/>
    <p:sldId id="275" r:id="rId15"/>
    <p:sldId id="276" r:id="rId16"/>
    <p:sldId id="277" r:id="rId17"/>
    <p:sldId id="264" r:id="rId18"/>
    <p:sldId id="268" r:id="rId19"/>
    <p:sldId id="261" r:id="rId20"/>
    <p:sldId id="278" r:id="rId21"/>
    <p:sldId id="26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imatechange.gc.ca/default.asp?lang=En&amp;n=72F16A84-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imatechange.gc.ca/default.asp?lang=En&amp;n=72F16A84-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ntario.ca/page/cap-and-trad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ntario.ca/page/cap-and-trad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ntario.ca/page/cap-and-tra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ntario.ca/page/cap-and-tra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imatechange.gc.ca/default.asp?lang=En&amp;n=F2DB1FBE-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imatechange.gc.ca/default.asp?lang=En&amp;n=72F16A84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Government Action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823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450761"/>
            <a:ext cx="1007127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u="sng" dirty="0" smtClean="0">
                <a:solidFill>
                  <a:srgbClr val="FF0000"/>
                </a:solidFill>
              </a:rPr>
              <a:t>3</a:t>
            </a:r>
            <a:r>
              <a:rPr lang="en-CA" sz="3200" u="sng" dirty="0" smtClean="0"/>
              <a:t>. Invest in clean energy </a:t>
            </a:r>
          </a:p>
          <a:p>
            <a:endParaRPr lang="en-CA" sz="3200" u="sng" dirty="0" smtClean="0"/>
          </a:p>
          <a:p>
            <a:pPr marL="285750" indent="-285750">
              <a:buFontTx/>
              <a:buChar char="-"/>
            </a:pPr>
            <a:r>
              <a:rPr lang="en-CA" sz="3200" dirty="0" smtClean="0"/>
              <a:t>2 billion $ Low Carbon Economy Trust Fund 					</a:t>
            </a:r>
            <a:r>
              <a:rPr lang="en-CA" sz="3200" dirty="0" smtClean="0">
                <a:sym typeface="Wingdings" panose="05000000000000000000" pitchFamily="2" charset="2"/>
              </a:rPr>
              <a:t> money to fund projects that </a:t>
            </a:r>
            <a:r>
              <a:rPr lang="en-CA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reduce carbon 				  emissions.</a:t>
            </a:r>
          </a:p>
          <a:p>
            <a:endParaRPr lang="en-CA" sz="3200" dirty="0" smtClean="0">
              <a:sym typeface="Wingdings" panose="05000000000000000000" pitchFamily="2" charset="2"/>
            </a:endParaRPr>
          </a:p>
          <a:p>
            <a:endParaRPr lang="en-CA" sz="32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CA" sz="32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CA" sz="32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www.climatechange.gc.ca/default.asp?lang=En&amp;n=72F16A84-1</a:t>
            </a:r>
            <a:r>
              <a:rPr lang="en-CA" dirty="0" smtClean="0"/>
              <a:t>  </a:t>
            </a:r>
            <a:endParaRPr lang="en-CA" dirty="0"/>
          </a:p>
        </p:txBody>
      </p:sp>
      <p:pic>
        <p:nvPicPr>
          <p:cNvPr id="5122" name="Picture 2" descr="Image result for canada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23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450761"/>
            <a:ext cx="1007127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u="sng" dirty="0" smtClean="0">
                <a:solidFill>
                  <a:srgbClr val="FF0000"/>
                </a:solidFill>
              </a:rPr>
              <a:t>3</a:t>
            </a:r>
            <a:r>
              <a:rPr lang="en-CA" sz="3200" u="sng" dirty="0" smtClean="0"/>
              <a:t>. Invest in clean energy </a:t>
            </a:r>
          </a:p>
          <a:p>
            <a:endParaRPr lang="en-CA" sz="3200" u="sng" dirty="0" smtClean="0"/>
          </a:p>
          <a:p>
            <a:pPr marL="285750" indent="-285750">
              <a:buFontTx/>
              <a:buChar char="-"/>
            </a:pPr>
            <a:r>
              <a:rPr lang="en-CA" sz="3200" dirty="0" smtClean="0"/>
              <a:t>2 billion $ Low Carbon Economy Trust Fund 					</a:t>
            </a:r>
            <a:r>
              <a:rPr lang="en-CA" sz="3200" dirty="0" smtClean="0">
                <a:sym typeface="Wingdings" panose="05000000000000000000" pitchFamily="2" charset="2"/>
              </a:rPr>
              <a:t> money to fund projects that </a:t>
            </a:r>
            <a:r>
              <a:rPr lang="en-CA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reduce carbon 				  emissions.</a:t>
            </a:r>
          </a:p>
          <a:p>
            <a:endParaRPr lang="en-CA" sz="32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CA" sz="3200" dirty="0" smtClean="0">
                <a:sym typeface="Wingdings" panose="05000000000000000000" pitchFamily="2" charset="2"/>
              </a:rPr>
              <a:t>Reduce financial support </a:t>
            </a:r>
            <a:r>
              <a:rPr lang="en-CA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for fossil fuel industry. </a:t>
            </a:r>
          </a:p>
          <a:p>
            <a:endParaRPr lang="en-CA" sz="32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CA" sz="32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CA" sz="32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www.climatechange.gc.ca/default.asp?lang=En&amp;n=72F16A84-1</a:t>
            </a:r>
            <a:r>
              <a:rPr lang="en-CA" dirty="0" smtClean="0"/>
              <a:t>  </a:t>
            </a:r>
            <a:endParaRPr lang="en-CA" dirty="0"/>
          </a:p>
        </p:txBody>
      </p:sp>
      <p:pic>
        <p:nvPicPr>
          <p:cNvPr id="5122" name="Picture 2" descr="Image result for canada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56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Provincially - Ontario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107" y="2414588"/>
            <a:ext cx="7382186" cy="218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7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667022"/>
          </a:xfrm>
        </p:spPr>
        <p:txBody>
          <a:bodyPr/>
          <a:lstStyle/>
          <a:p>
            <a:pPr marL="0" indent="0">
              <a:buNone/>
            </a:pPr>
            <a:r>
              <a:rPr lang="en-CA" sz="2800" u="sng" dirty="0">
                <a:solidFill>
                  <a:schemeClr val="tx1"/>
                </a:solidFill>
              </a:rPr>
              <a:t>Ontario </a:t>
            </a:r>
            <a:endParaRPr lang="en-CA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</a:t>
            </a:r>
            <a:r>
              <a:rPr lang="en-CA" sz="2800" u="sng" dirty="0" smtClean="0">
                <a:solidFill>
                  <a:srgbClr val="FF0000"/>
                </a:solidFill>
              </a:rPr>
              <a:t>. </a:t>
            </a:r>
            <a:r>
              <a:rPr lang="en-CA" sz="2800" u="sng" dirty="0" smtClean="0"/>
              <a:t>Cap </a:t>
            </a:r>
            <a:r>
              <a:rPr lang="en-CA" sz="2800" u="sng" dirty="0"/>
              <a:t>&amp; Trade  </a:t>
            </a:r>
            <a:r>
              <a:rPr lang="en-CA" dirty="0"/>
              <a:t>- </a:t>
            </a:r>
            <a:r>
              <a:rPr lang="en-CA" sz="1600" dirty="0">
                <a:hlinkClick r:id="rId2"/>
              </a:rPr>
              <a:t>https://</a:t>
            </a:r>
            <a:r>
              <a:rPr lang="en-CA" sz="1600" dirty="0" smtClean="0">
                <a:hlinkClick r:id="rId2"/>
              </a:rPr>
              <a:t>www.ontario.ca/page/cap-and-trade</a:t>
            </a:r>
            <a:endParaRPr lang="en-CA" sz="1600" dirty="0" smtClean="0"/>
          </a:p>
          <a:p>
            <a:pPr marL="0" indent="0">
              <a:buNone/>
            </a:pPr>
            <a:r>
              <a:rPr lang="en-CA" sz="2800" dirty="0" smtClean="0"/>
              <a:t>- Set limits for </a:t>
            </a:r>
            <a:r>
              <a:rPr lang="en-CA" sz="2800" dirty="0" smtClean="0">
                <a:solidFill>
                  <a:srgbClr val="FF0000"/>
                </a:solidFill>
              </a:rPr>
              <a:t>GH gas emission </a:t>
            </a:r>
            <a:r>
              <a:rPr lang="en-CA" sz="2800" dirty="0" smtClean="0"/>
              <a:t>(cap) but companies can </a:t>
            </a:r>
            <a:r>
              <a:rPr lang="en-CA" sz="2800" dirty="0" smtClean="0">
                <a:solidFill>
                  <a:srgbClr val="FF0000"/>
                </a:solidFill>
              </a:rPr>
              <a:t>trade</a:t>
            </a:r>
            <a:r>
              <a:rPr lang="en-CA" sz="2800" dirty="0" smtClean="0"/>
              <a:t> leftover space (trade)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609600"/>
            <a:ext cx="39243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0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667022"/>
          </a:xfrm>
        </p:spPr>
        <p:txBody>
          <a:bodyPr/>
          <a:lstStyle/>
          <a:p>
            <a:pPr marL="0" indent="0">
              <a:buNone/>
            </a:pPr>
            <a:r>
              <a:rPr lang="en-CA" sz="2800" u="sng" dirty="0">
                <a:solidFill>
                  <a:schemeClr val="tx1"/>
                </a:solidFill>
              </a:rPr>
              <a:t>Ontario </a:t>
            </a:r>
            <a:endParaRPr lang="en-CA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</a:t>
            </a:r>
            <a:r>
              <a:rPr lang="en-CA" sz="2800" u="sng" dirty="0" smtClean="0">
                <a:solidFill>
                  <a:srgbClr val="FF0000"/>
                </a:solidFill>
              </a:rPr>
              <a:t>. </a:t>
            </a:r>
            <a:r>
              <a:rPr lang="en-CA" sz="2800" u="sng" dirty="0" smtClean="0"/>
              <a:t>Cap </a:t>
            </a:r>
            <a:r>
              <a:rPr lang="en-CA" sz="2800" u="sng" dirty="0"/>
              <a:t>&amp; Trade  </a:t>
            </a:r>
            <a:r>
              <a:rPr lang="en-CA" dirty="0"/>
              <a:t>- </a:t>
            </a:r>
            <a:r>
              <a:rPr lang="en-CA" sz="1600" dirty="0">
                <a:hlinkClick r:id="rId2"/>
              </a:rPr>
              <a:t>https://</a:t>
            </a:r>
            <a:r>
              <a:rPr lang="en-CA" sz="1600" dirty="0" smtClean="0">
                <a:hlinkClick r:id="rId2"/>
              </a:rPr>
              <a:t>www.ontario.ca/page/cap-and-trade</a:t>
            </a:r>
            <a:endParaRPr lang="en-CA" sz="1600" dirty="0" smtClean="0"/>
          </a:p>
          <a:p>
            <a:pPr marL="0" indent="0">
              <a:buNone/>
            </a:pPr>
            <a:r>
              <a:rPr lang="en-CA" sz="2800" dirty="0" smtClean="0"/>
              <a:t>- Set limits for </a:t>
            </a:r>
            <a:r>
              <a:rPr lang="en-CA" sz="2800" dirty="0" smtClean="0">
                <a:solidFill>
                  <a:srgbClr val="FF0000"/>
                </a:solidFill>
              </a:rPr>
              <a:t>GH gas emission </a:t>
            </a:r>
            <a:r>
              <a:rPr lang="en-CA" sz="2800" dirty="0" smtClean="0"/>
              <a:t>(cap) but companies can </a:t>
            </a:r>
            <a:r>
              <a:rPr lang="en-CA" sz="2800" dirty="0" smtClean="0">
                <a:solidFill>
                  <a:srgbClr val="FF0000"/>
                </a:solidFill>
              </a:rPr>
              <a:t>trade</a:t>
            </a:r>
            <a:r>
              <a:rPr lang="en-CA" sz="2800" dirty="0" smtClean="0"/>
              <a:t> leftover space (trade)</a:t>
            </a:r>
          </a:p>
          <a:p>
            <a:pPr marL="0" indent="0">
              <a:buNone/>
            </a:pPr>
            <a:r>
              <a:rPr lang="en-CA" sz="2800" dirty="0" smtClean="0"/>
              <a:t>- Those going over are </a:t>
            </a:r>
            <a:r>
              <a:rPr lang="en-CA" sz="2800" dirty="0" smtClean="0">
                <a:solidFill>
                  <a:srgbClr val="FF0000"/>
                </a:solidFill>
              </a:rPr>
              <a:t>fined!  $$ </a:t>
            </a:r>
            <a:r>
              <a:rPr lang="en-CA" sz="2800" dirty="0" smtClean="0"/>
              <a:t>.  This money </a:t>
            </a:r>
            <a:r>
              <a:rPr lang="en-CA" sz="2800" dirty="0" smtClean="0">
                <a:solidFill>
                  <a:srgbClr val="FF0000"/>
                </a:solidFill>
              </a:rPr>
              <a:t>funds ‘clean’ energy development.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609600"/>
            <a:ext cx="39243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37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667022"/>
          </a:xfrm>
        </p:spPr>
        <p:txBody>
          <a:bodyPr/>
          <a:lstStyle/>
          <a:p>
            <a:pPr marL="0" indent="0">
              <a:buNone/>
            </a:pPr>
            <a:r>
              <a:rPr lang="en-CA" sz="2800" u="sng" dirty="0">
                <a:solidFill>
                  <a:schemeClr val="tx1"/>
                </a:solidFill>
              </a:rPr>
              <a:t>Ontario </a:t>
            </a:r>
            <a:endParaRPr lang="en-CA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</a:t>
            </a:r>
            <a:r>
              <a:rPr lang="en-CA" sz="2800" u="sng" dirty="0" smtClean="0">
                <a:solidFill>
                  <a:srgbClr val="FF0000"/>
                </a:solidFill>
              </a:rPr>
              <a:t>. </a:t>
            </a:r>
            <a:r>
              <a:rPr lang="en-CA" sz="2800" u="sng" dirty="0" smtClean="0"/>
              <a:t>Cap </a:t>
            </a:r>
            <a:r>
              <a:rPr lang="en-CA" sz="2800" u="sng" dirty="0"/>
              <a:t>&amp; Trade  </a:t>
            </a:r>
            <a:r>
              <a:rPr lang="en-CA" dirty="0"/>
              <a:t>- </a:t>
            </a:r>
            <a:r>
              <a:rPr lang="en-CA" sz="1600" dirty="0">
                <a:hlinkClick r:id="rId2"/>
              </a:rPr>
              <a:t>https://</a:t>
            </a:r>
            <a:r>
              <a:rPr lang="en-CA" sz="1600" dirty="0" smtClean="0">
                <a:hlinkClick r:id="rId2"/>
              </a:rPr>
              <a:t>www.ontario.ca/page/cap-and-trade</a:t>
            </a:r>
            <a:endParaRPr lang="en-CA" sz="1600" dirty="0" smtClean="0"/>
          </a:p>
          <a:p>
            <a:pPr marL="0" indent="0">
              <a:buNone/>
            </a:pPr>
            <a:r>
              <a:rPr lang="en-CA" sz="2800" dirty="0" smtClean="0"/>
              <a:t>- Set limits for </a:t>
            </a:r>
            <a:r>
              <a:rPr lang="en-CA" sz="2800" dirty="0" smtClean="0">
                <a:solidFill>
                  <a:srgbClr val="FF0000"/>
                </a:solidFill>
              </a:rPr>
              <a:t>GH gas emission </a:t>
            </a:r>
            <a:r>
              <a:rPr lang="en-CA" sz="2800" dirty="0" smtClean="0"/>
              <a:t>(cap) but companies can </a:t>
            </a:r>
            <a:r>
              <a:rPr lang="en-CA" sz="2800" dirty="0" smtClean="0">
                <a:solidFill>
                  <a:srgbClr val="FF0000"/>
                </a:solidFill>
              </a:rPr>
              <a:t>trade</a:t>
            </a:r>
            <a:r>
              <a:rPr lang="en-CA" sz="2800" dirty="0" smtClean="0"/>
              <a:t> leftover space (trade)</a:t>
            </a:r>
          </a:p>
          <a:p>
            <a:pPr marL="0" indent="0">
              <a:buNone/>
            </a:pPr>
            <a:r>
              <a:rPr lang="en-CA" sz="2800" dirty="0" smtClean="0"/>
              <a:t>- Those going over are </a:t>
            </a:r>
            <a:r>
              <a:rPr lang="en-CA" sz="2800" dirty="0" smtClean="0">
                <a:solidFill>
                  <a:srgbClr val="FF0000"/>
                </a:solidFill>
              </a:rPr>
              <a:t>fined!  $$ .  </a:t>
            </a:r>
            <a:r>
              <a:rPr lang="en-CA" sz="2800" dirty="0" smtClean="0"/>
              <a:t>This money funds </a:t>
            </a:r>
            <a:r>
              <a:rPr lang="en-CA" sz="2800" dirty="0" smtClean="0">
                <a:solidFill>
                  <a:srgbClr val="FF0000"/>
                </a:solidFill>
              </a:rPr>
              <a:t>‘clean’ energy development.  </a:t>
            </a:r>
          </a:p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2. </a:t>
            </a:r>
            <a:r>
              <a:rPr lang="en-CA" sz="2800" u="sng" dirty="0" smtClean="0">
                <a:solidFill>
                  <a:schemeClr val="tx1"/>
                </a:solidFill>
              </a:rPr>
              <a:t>Green Investment Fund</a:t>
            </a:r>
            <a:endParaRPr lang="en-CA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CA" sz="2800" dirty="0" smtClean="0">
                <a:solidFill>
                  <a:schemeClr val="tx1"/>
                </a:solidFill>
              </a:rPr>
              <a:t>Money to support </a:t>
            </a:r>
            <a:r>
              <a:rPr lang="en-CA" sz="2800" dirty="0" smtClean="0">
                <a:solidFill>
                  <a:srgbClr val="FF0000"/>
                </a:solidFill>
              </a:rPr>
              <a:t>clean energy innovation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709" y="609600"/>
            <a:ext cx="39243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43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667022"/>
          </a:xfrm>
        </p:spPr>
        <p:txBody>
          <a:bodyPr/>
          <a:lstStyle/>
          <a:p>
            <a:pPr marL="0" indent="0">
              <a:buNone/>
            </a:pPr>
            <a:r>
              <a:rPr lang="en-CA" sz="2800" u="sng" dirty="0">
                <a:solidFill>
                  <a:schemeClr val="tx1"/>
                </a:solidFill>
              </a:rPr>
              <a:t>Ontario </a:t>
            </a:r>
            <a:endParaRPr lang="en-CA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</a:t>
            </a:r>
            <a:r>
              <a:rPr lang="en-CA" sz="2800" u="sng" dirty="0" smtClean="0">
                <a:solidFill>
                  <a:srgbClr val="FF0000"/>
                </a:solidFill>
              </a:rPr>
              <a:t>. </a:t>
            </a:r>
            <a:r>
              <a:rPr lang="en-CA" sz="2800" u="sng" dirty="0" smtClean="0"/>
              <a:t>Cap </a:t>
            </a:r>
            <a:r>
              <a:rPr lang="en-CA" sz="2800" u="sng" dirty="0"/>
              <a:t>&amp; Trade  </a:t>
            </a:r>
            <a:r>
              <a:rPr lang="en-CA" dirty="0"/>
              <a:t>- </a:t>
            </a:r>
            <a:r>
              <a:rPr lang="en-CA" sz="1600" dirty="0">
                <a:hlinkClick r:id="rId2"/>
              </a:rPr>
              <a:t>https://</a:t>
            </a:r>
            <a:r>
              <a:rPr lang="en-CA" sz="1600" dirty="0" smtClean="0">
                <a:hlinkClick r:id="rId2"/>
              </a:rPr>
              <a:t>www.ontario.ca/page/cap-and-trade</a:t>
            </a:r>
            <a:endParaRPr lang="en-CA" sz="1600" dirty="0" smtClean="0"/>
          </a:p>
          <a:p>
            <a:pPr marL="0" indent="0">
              <a:buNone/>
            </a:pPr>
            <a:r>
              <a:rPr lang="en-CA" sz="2800" dirty="0" smtClean="0"/>
              <a:t>- Set limits for GH gas emission (cap) but companies can trade leftover space (trade)</a:t>
            </a:r>
          </a:p>
          <a:p>
            <a:pPr marL="0" indent="0">
              <a:buNone/>
            </a:pPr>
            <a:r>
              <a:rPr lang="en-CA" sz="2800" dirty="0" smtClean="0"/>
              <a:t>- Those going over are fined!  $$ .  This money funds ‘clean’ energy development.  </a:t>
            </a:r>
          </a:p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2. </a:t>
            </a:r>
            <a:r>
              <a:rPr lang="en-CA" sz="2800" u="sng" dirty="0" smtClean="0">
                <a:solidFill>
                  <a:schemeClr val="tx1"/>
                </a:solidFill>
              </a:rPr>
              <a:t>Green Investment Fund</a:t>
            </a:r>
            <a:endParaRPr lang="en-CA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CA" sz="2800" dirty="0" smtClean="0">
                <a:solidFill>
                  <a:schemeClr val="tx1"/>
                </a:solidFill>
              </a:rPr>
              <a:t>Money to support clean energy innovation </a:t>
            </a:r>
          </a:p>
          <a:p>
            <a:pPr marL="0" indent="0">
              <a:buNone/>
            </a:pPr>
            <a:r>
              <a:rPr lang="en-CA" sz="2800" u="sng" dirty="0">
                <a:solidFill>
                  <a:srgbClr val="FF0000"/>
                </a:solidFill>
              </a:rPr>
              <a:t>3</a:t>
            </a:r>
            <a:r>
              <a:rPr lang="en-CA" sz="2800" u="sng" dirty="0" smtClean="0">
                <a:solidFill>
                  <a:srgbClr val="FF0000"/>
                </a:solidFill>
              </a:rPr>
              <a:t>. </a:t>
            </a:r>
            <a:r>
              <a:rPr lang="en-CA" sz="2800" u="sng" dirty="0" smtClean="0">
                <a:solidFill>
                  <a:schemeClr val="tx1"/>
                </a:solidFill>
              </a:rPr>
              <a:t>Targets 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chemeClr val="tx1"/>
                </a:solidFill>
              </a:rPr>
              <a:t>- 2015 – set target to </a:t>
            </a:r>
            <a:r>
              <a:rPr lang="en-CA" sz="2800" dirty="0" smtClean="0">
                <a:solidFill>
                  <a:srgbClr val="FF0000"/>
                </a:solidFill>
              </a:rPr>
              <a:t>80% fewer </a:t>
            </a:r>
            <a:r>
              <a:rPr lang="en-CA" sz="2800" dirty="0" smtClean="0">
                <a:solidFill>
                  <a:schemeClr val="tx1"/>
                </a:solidFill>
              </a:rPr>
              <a:t>GH gases than 1990! </a:t>
            </a:r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609600"/>
            <a:ext cx="39243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6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14" y="309093"/>
            <a:ext cx="8894449" cy="459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77341" y="6188765"/>
            <a:ext cx="167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www.ec.gc.ca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223" y="4958366"/>
            <a:ext cx="83970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Ontario – large manufacturing province </a:t>
            </a:r>
            <a:r>
              <a:rPr lang="en-CA" sz="2800" dirty="0" smtClean="0">
                <a:sym typeface="Wingdings" panose="05000000000000000000" pitchFamily="2" charset="2"/>
              </a:rPr>
              <a:t> has reduced!   </a:t>
            </a:r>
          </a:p>
          <a:p>
            <a:r>
              <a:rPr lang="en-CA" sz="2800" dirty="0" smtClean="0">
                <a:sym typeface="Wingdings" panose="05000000000000000000" pitchFamily="2" charset="2"/>
              </a:rPr>
              <a:t>Alberta – producing more fossil fuel  has increased.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7591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Local - Guelph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112" y="2657476"/>
            <a:ext cx="5402034" cy="189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36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667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u="sng" dirty="0" smtClean="0"/>
              <a:t>Guelph</a:t>
            </a:r>
            <a:r>
              <a:rPr lang="en-CA" sz="2800" dirty="0" smtClean="0"/>
              <a:t>   </a:t>
            </a:r>
            <a:r>
              <a:rPr lang="en-CA" sz="1600" dirty="0"/>
              <a:t>http://</a:t>
            </a:r>
            <a:r>
              <a:rPr lang="en-CA" sz="1600" dirty="0" smtClean="0"/>
              <a:t>guelph.ca/wp-content/uploads/EnergyAndEmissionsReport_brochure.pdf</a:t>
            </a:r>
          </a:p>
          <a:p>
            <a:pPr marL="0" indent="0">
              <a:buNone/>
            </a:pPr>
            <a:endParaRPr lang="en-CA" sz="1600" dirty="0" smtClean="0"/>
          </a:p>
          <a:p>
            <a:pPr marL="0" indent="0">
              <a:buNone/>
            </a:pPr>
            <a:r>
              <a:rPr lang="en-CA" sz="2800" dirty="0" smtClean="0"/>
              <a:t>Targets </a:t>
            </a:r>
            <a:r>
              <a:rPr lang="en-CA" sz="2800" dirty="0" smtClean="0">
                <a:sym typeface="Wingdings" panose="05000000000000000000" pitchFamily="2" charset="2"/>
              </a:rPr>
              <a:t> Use </a:t>
            </a:r>
            <a:r>
              <a:rPr lang="en-CA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50</a:t>
            </a:r>
            <a:r>
              <a:rPr lang="en-CA" sz="2800" dirty="0" smtClean="0">
                <a:sym typeface="Wingdings" panose="05000000000000000000" pitchFamily="2" charset="2"/>
              </a:rPr>
              <a:t>% less energy by 2031</a:t>
            </a:r>
          </a:p>
          <a:p>
            <a:pPr marL="0" indent="0">
              <a:buNone/>
            </a:pPr>
            <a:r>
              <a:rPr lang="en-CA" sz="2800" dirty="0">
                <a:sym typeface="Wingdings" panose="05000000000000000000" pitchFamily="2" charset="2"/>
              </a:rPr>
              <a:t>	</a:t>
            </a:r>
            <a:r>
              <a:rPr lang="en-CA" sz="2800" dirty="0" smtClean="0">
                <a:sym typeface="Wingdings" panose="05000000000000000000" pitchFamily="2" charset="2"/>
              </a:rPr>
              <a:t>   produce </a:t>
            </a:r>
            <a:r>
              <a:rPr lang="en-CA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60</a:t>
            </a:r>
            <a:r>
              <a:rPr lang="en-CA" sz="2800" dirty="0" smtClean="0">
                <a:sym typeface="Wingdings" panose="05000000000000000000" pitchFamily="2" charset="2"/>
              </a:rPr>
              <a:t>% less greenhouse gases by 2031</a:t>
            </a:r>
          </a:p>
          <a:p>
            <a:pPr marL="0" indent="0">
              <a:buNone/>
            </a:pPr>
            <a:r>
              <a:rPr lang="en-CA" sz="2800" dirty="0" smtClean="0">
                <a:sym typeface="Wingdings" panose="05000000000000000000" pitchFamily="2" charset="2"/>
              </a:rPr>
              <a:t>     **Check out graph **</a:t>
            </a:r>
          </a:p>
          <a:p>
            <a:pPr marL="0" indent="0">
              <a:buNone/>
            </a:pPr>
            <a:endParaRPr lang="en-CA" sz="2800" dirty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825" y="4143376"/>
            <a:ext cx="5402034" cy="189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6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</a:t>
            </a:r>
            <a:endParaRPr lang="en-CA" dirty="0"/>
          </a:p>
        </p:txBody>
      </p:sp>
      <p:pic>
        <p:nvPicPr>
          <p:cNvPr id="2050" name="Picture 2" descr="Image result for canada fla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144" y="1624184"/>
            <a:ext cx="4901284" cy="392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795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667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u="sng" dirty="0" smtClean="0"/>
              <a:t>Guelph</a:t>
            </a:r>
            <a:r>
              <a:rPr lang="en-CA" sz="2800" dirty="0" smtClean="0"/>
              <a:t>   </a:t>
            </a:r>
            <a:r>
              <a:rPr lang="en-CA" sz="1600" dirty="0"/>
              <a:t>http://</a:t>
            </a:r>
            <a:r>
              <a:rPr lang="en-CA" sz="1600" dirty="0" smtClean="0"/>
              <a:t>guelph.ca/wp-content/uploads/EnergyAndEmissionsReport_brochure.pdf</a:t>
            </a:r>
          </a:p>
          <a:p>
            <a:pPr marL="0" indent="0">
              <a:buNone/>
            </a:pPr>
            <a:endParaRPr lang="en-CA" sz="1600" dirty="0" smtClean="0"/>
          </a:p>
          <a:p>
            <a:pPr marL="0" indent="0">
              <a:buNone/>
            </a:pPr>
            <a:r>
              <a:rPr lang="en-CA" sz="2800" dirty="0" smtClean="0"/>
              <a:t>Plans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CA" sz="2800" dirty="0" smtClean="0">
                <a:sym typeface="Wingdings" panose="05000000000000000000" pitchFamily="2" charset="2"/>
              </a:rPr>
              <a:t>green energy – installing </a:t>
            </a:r>
            <a:r>
              <a:rPr lang="en-CA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solar panels </a:t>
            </a:r>
            <a:r>
              <a:rPr lang="en-CA" sz="2800" dirty="0" smtClean="0">
                <a:sym typeface="Wingdings" panose="05000000000000000000" pitchFamily="2" charset="2"/>
              </a:rPr>
              <a:t>to generate electricity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CA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Bike lanes </a:t>
            </a:r>
            <a:r>
              <a:rPr lang="en-CA" sz="2800" dirty="0" smtClean="0">
                <a:sym typeface="Wingdings" panose="05000000000000000000" pitchFamily="2" charset="2"/>
              </a:rPr>
              <a:t>– encourage bikes = less cars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CA" sz="2800" dirty="0" smtClean="0">
                <a:sym typeface="Wingdings" panose="05000000000000000000" pitchFamily="2" charset="2"/>
              </a:rPr>
              <a:t>Water conservation = </a:t>
            </a:r>
            <a:r>
              <a:rPr lang="en-CA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less energy.</a:t>
            </a:r>
          </a:p>
          <a:p>
            <a:pPr marL="0" indent="0">
              <a:buNone/>
            </a:pPr>
            <a:endParaRPr lang="en-CA" sz="2800" dirty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825" y="4143376"/>
            <a:ext cx="5402034" cy="189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1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57225"/>
            <a:ext cx="9601200" cy="521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b="1" u="sng" dirty="0" smtClean="0"/>
              <a:t>Local ideas </a:t>
            </a:r>
            <a:r>
              <a:rPr lang="en-CA" sz="3200" b="1" u="sng" smtClean="0"/>
              <a:t>to consider:</a:t>
            </a:r>
            <a:endParaRPr lang="en-CA" sz="3200" b="1" u="sng" dirty="0" smtClean="0"/>
          </a:p>
          <a:p>
            <a:pPr marL="0" indent="0">
              <a:buNone/>
            </a:pPr>
            <a:r>
              <a:rPr lang="en-CA" sz="3200" dirty="0" smtClean="0"/>
              <a:t>Industry </a:t>
            </a:r>
            <a:r>
              <a:rPr lang="en-CA" sz="3200" dirty="0" smtClean="0">
                <a:sym typeface="Wingdings" panose="05000000000000000000" pitchFamily="2" charset="2"/>
              </a:rPr>
              <a:t> </a:t>
            </a:r>
            <a:r>
              <a:rPr lang="en-CA" sz="3200" dirty="0" smtClean="0"/>
              <a:t>Use more efficient equipment </a:t>
            </a:r>
          </a:p>
          <a:p>
            <a:pPr marL="0" indent="0">
              <a:buNone/>
            </a:pPr>
            <a:r>
              <a:rPr lang="en-CA" sz="3200" dirty="0" smtClean="0"/>
              <a:t>Farming </a:t>
            </a:r>
            <a:r>
              <a:rPr lang="en-CA" sz="3200" dirty="0" smtClean="0">
                <a:sym typeface="Wingdings" panose="05000000000000000000" pitchFamily="2" charset="2"/>
              </a:rPr>
              <a:t> use less fertilizer  (reduce N</a:t>
            </a:r>
            <a:r>
              <a:rPr lang="en-CA" sz="3200" baseline="-25000" dirty="0" smtClean="0">
                <a:sym typeface="Wingdings" panose="05000000000000000000" pitchFamily="2" charset="2"/>
              </a:rPr>
              <a:t>2</a:t>
            </a:r>
            <a:r>
              <a:rPr lang="en-CA" sz="3200" dirty="0" smtClean="0">
                <a:sym typeface="Wingdings" panose="05000000000000000000" pitchFamily="2" charset="2"/>
              </a:rPr>
              <a:t>O)</a:t>
            </a:r>
          </a:p>
          <a:p>
            <a:pPr marL="0" indent="0">
              <a:buNone/>
            </a:pPr>
            <a:r>
              <a:rPr lang="en-CA" sz="3200" dirty="0" smtClean="0">
                <a:sym typeface="Wingdings" panose="05000000000000000000" pitchFamily="2" charset="2"/>
              </a:rPr>
              <a:t>Forests  plant more trees (Carbon sink)</a:t>
            </a:r>
          </a:p>
          <a:p>
            <a:pPr marL="0" indent="0">
              <a:buNone/>
            </a:pPr>
            <a:r>
              <a:rPr lang="en-CA" sz="3200" dirty="0" smtClean="0">
                <a:sym typeface="Wingdings" panose="05000000000000000000" pitchFamily="2" charset="2"/>
              </a:rPr>
              <a:t>Buildings  install better insulation 							(reduce heat/cool energy)</a:t>
            </a:r>
            <a:endParaRPr lang="en-CA" sz="3200" dirty="0" smtClean="0"/>
          </a:p>
          <a:p>
            <a:pPr>
              <a:buFontTx/>
              <a:buChar char="-"/>
            </a:pPr>
            <a:endParaRPr lang="en-CA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037" y="4386264"/>
            <a:ext cx="5402034" cy="189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8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138236"/>
            <a:ext cx="9601200" cy="4891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1. </a:t>
            </a:r>
            <a:r>
              <a:rPr lang="en-CA" sz="2800" u="sng" dirty="0" smtClean="0"/>
              <a:t>Internationally</a:t>
            </a:r>
          </a:p>
          <a:p>
            <a:pPr marL="0" indent="0">
              <a:buNone/>
            </a:pPr>
            <a:r>
              <a:rPr lang="en-CA" sz="2800" dirty="0" smtClean="0"/>
              <a:t>Canada is participating with other countries to reduce Greenhouse gas emissions</a:t>
            </a:r>
          </a:p>
        </p:txBody>
      </p:sp>
      <p:pic>
        <p:nvPicPr>
          <p:cNvPr id="3076" name="Picture 4" descr="Image result for canada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112" y="18097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9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138236"/>
            <a:ext cx="9601200" cy="4891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1. </a:t>
            </a:r>
            <a:r>
              <a:rPr lang="en-CA" sz="2800" u="sng" dirty="0" smtClean="0"/>
              <a:t>Internationally</a:t>
            </a:r>
          </a:p>
          <a:p>
            <a:pPr marL="0" indent="0">
              <a:buNone/>
            </a:pPr>
            <a:r>
              <a:rPr lang="en-CA" sz="2800" dirty="0" smtClean="0"/>
              <a:t>Canada is participating with other countries to reduce Greenhouse gas emissions</a:t>
            </a:r>
          </a:p>
          <a:p>
            <a:pPr>
              <a:buFontTx/>
              <a:buChar char="-"/>
            </a:pPr>
            <a:r>
              <a:rPr lang="en-CA" sz="2800" dirty="0" smtClean="0">
                <a:solidFill>
                  <a:srgbClr val="FF0000"/>
                </a:solidFill>
              </a:rPr>
              <a:t>IPCC </a:t>
            </a:r>
            <a:r>
              <a:rPr lang="en-CA" sz="2800" dirty="0" smtClean="0">
                <a:sym typeface="Wingdings" panose="05000000000000000000" pitchFamily="2" charset="2"/>
              </a:rPr>
              <a:t> </a:t>
            </a:r>
            <a:r>
              <a:rPr lang="en-CA" sz="2800" dirty="0" smtClean="0"/>
              <a:t>ongoing – study / understand climate change</a:t>
            </a:r>
          </a:p>
        </p:txBody>
      </p:sp>
      <p:pic>
        <p:nvPicPr>
          <p:cNvPr id="3076" name="Picture 4" descr="Image result for canada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112" y="18097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27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138236"/>
            <a:ext cx="10037472" cy="4891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1. </a:t>
            </a:r>
            <a:r>
              <a:rPr lang="en-CA" sz="2800" u="sng" dirty="0" smtClean="0"/>
              <a:t>Internationally</a:t>
            </a:r>
          </a:p>
          <a:p>
            <a:pPr marL="0" indent="0">
              <a:buNone/>
            </a:pPr>
            <a:r>
              <a:rPr lang="en-CA" sz="2800" dirty="0" smtClean="0"/>
              <a:t>Canada is participating with other countries to reduce Greenhouse gas emissions</a:t>
            </a:r>
          </a:p>
          <a:p>
            <a:pPr>
              <a:buFontTx/>
              <a:buChar char="-"/>
            </a:pPr>
            <a:r>
              <a:rPr lang="en-CA" sz="2800" dirty="0" smtClean="0">
                <a:solidFill>
                  <a:srgbClr val="FF0000"/>
                </a:solidFill>
              </a:rPr>
              <a:t>IPCC</a:t>
            </a:r>
            <a:r>
              <a:rPr lang="en-CA" sz="2800" dirty="0" smtClean="0"/>
              <a:t> </a:t>
            </a:r>
            <a:r>
              <a:rPr lang="en-CA" sz="2800" dirty="0" smtClean="0">
                <a:sym typeface="Wingdings" panose="05000000000000000000" pitchFamily="2" charset="2"/>
              </a:rPr>
              <a:t> </a:t>
            </a:r>
            <a:r>
              <a:rPr lang="en-CA" sz="2800" dirty="0" smtClean="0"/>
              <a:t>ongoing – study / understand climate </a:t>
            </a:r>
            <a:r>
              <a:rPr lang="en-CA" sz="2800" dirty="0" smtClean="0"/>
              <a:t>change (1988)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>
                <a:solidFill>
                  <a:srgbClr val="FF0000"/>
                </a:solidFill>
              </a:rPr>
              <a:t>Kyoto Accord </a:t>
            </a:r>
            <a:r>
              <a:rPr lang="en-CA" sz="2800" dirty="0" smtClean="0">
                <a:sym typeface="Wingdings" panose="05000000000000000000" pitchFamily="2" charset="2"/>
              </a:rPr>
              <a:t> reduction targets.  We didn’t meet but still trying! </a:t>
            </a:r>
            <a:endParaRPr lang="en-CA" sz="2800" dirty="0" smtClean="0"/>
          </a:p>
        </p:txBody>
      </p:sp>
      <p:pic>
        <p:nvPicPr>
          <p:cNvPr id="3076" name="Picture 4" descr="Image result for canada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112" y="18097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83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138236"/>
            <a:ext cx="9601200" cy="4891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1. </a:t>
            </a:r>
            <a:r>
              <a:rPr lang="en-CA" sz="2800" u="sng" dirty="0" smtClean="0"/>
              <a:t>Internationally</a:t>
            </a:r>
          </a:p>
          <a:p>
            <a:pPr marL="0" indent="0">
              <a:buNone/>
            </a:pPr>
            <a:r>
              <a:rPr lang="en-CA" sz="2800" dirty="0" smtClean="0"/>
              <a:t>Canada is participating with other countries to reduce Greenhouse gas emissions</a:t>
            </a:r>
          </a:p>
          <a:p>
            <a:pPr>
              <a:buFontTx/>
              <a:buChar char="-"/>
            </a:pPr>
            <a:r>
              <a:rPr lang="en-CA" sz="2800" dirty="0" smtClean="0">
                <a:solidFill>
                  <a:srgbClr val="FF0000"/>
                </a:solidFill>
              </a:rPr>
              <a:t>IPCC </a:t>
            </a:r>
            <a:r>
              <a:rPr lang="en-CA" sz="2800" dirty="0" smtClean="0">
                <a:sym typeface="Wingdings" panose="05000000000000000000" pitchFamily="2" charset="2"/>
              </a:rPr>
              <a:t> </a:t>
            </a:r>
            <a:r>
              <a:rPr lang="en-CA" sz="2800" dirty="0" smtClean="0"/>
              <a:t>ongoing – study / understand climate change</a:t>
            </a:r>
          </a:p>
          <a:p>
            <a:pPr>
              <a:buFontTx/>
              <a:buChar char="-"/>
            </a:pPr>
            <a:r>
              <a:rPr lang="en-CA" sz="2800" dirty="0" smtClean="0">
                <a:solidFill>
                  <a:srgbClr val="FF0000"/>
                </a:solidFill>
              </a:rPr>
              <a:t>Kyoto Accord </a:t>
            </a:r>
            <a:r>
              <a:rPr lang="en-CA" sz="2800" dirty="0" smtClean="0">
                <a:sym typeface="Wingdings" panose="05000000000000000000" pitchFamily="2" charset="2"/>
              </a:rPr>
              <a:t> reduction targets.  We didn’t meet but still trying!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>
                <a:solidFill>
                  <a:srgbClr val="FF0000"/>
                </a:solidFill>
              </a:rPr>
              <a:t>Paris Agreement </a:t>
            </a:r>
            <a:r>
              <a:rPr lang="en-CA" sz="2800" dirty="0" smtClean="0">
                <a:sym typeface="Wingdings" panose="05000000000000000000" pitchFamily="2" charset="2"/>
              </a:rPr>
              <a:t> Dec. 2015 -&gt; targets to reduce climate warming by </a:t>
            </a:r>
            <a:r>
              <a:rPr lang="en-CA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en-CA" sz="2800" baseline="30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CA" sz="28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3076" name="Picture 4" descr="Image result for canada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112" y="18097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12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138236"/>
            <a:ext cx="9601200" cy="4891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u="sng" dirty="0" smtClean="0">
                <a:solidFill>
                  <a:srgbClr val="FF0000"/>
                </a:solidFill>
              </a:rPr>
              <a:t>1. </a:t>
            </a:r>
            <a:r>
              <a:rPr lang="en-CA" sz="2800" u="sng" dirty="0" smtClean="0"/>
              <a:t>Internationally</a:t>
            </a:r>
          </a:p>
          <a:p>
            <a:pPr marL="0" indent="0">
              <a:buNone/>
            </a:pPr>
            <a:r>
              <a:rPr lang="en-CA" sz="2800" dirty="0" smtClean="0"/>
              <a:t>Canada is participating with other countries to reduce Greenhouse gas emissions</a:t>
            </a:r>
          </a:p>
          <a:p>
            <a:pPr>
              <a:buFontTx/>
              <a:buChar char="-"/>
            </a:pPr>
            <a:r>
              <a:rPr lang="en-CA" sz="2800" dirty="0" smtClean="0"/>
              <a:t>IPCC </a:t>
            </a:r>
            <a:r>
              <a:rPr lang="en-CA" sz="2800" dirty="0" smtClean="0">
                <a:sym typeface="Wingdings" panose="05000000000000000000" pitchFamily="2" charset="2"/>
              </a:rPr>
              <a:t> </a:t>
            </a:r>
            <a:r>
              <a:rPr lang="en-CA" sz="2800" dirty="0" smtClean="0"/>
              <a:t>ongoing – study / understand climate change</a:t>
            </a:r>
          </a:p>
          <a:p>
            <a:pPr>
              <a:buFontTx/>
              <a:buChar char="-"/>
            </a:pPr>
            <a:r>
              <a:rPr lang="en-CA" sz="2800" dirty="0" smtClean="0"/>
              <a:t>Kyoto Accord </a:t>
            </a:r>
            <a:r>
              <a:rPr lang="en-CA" sz="2800" dirty="0" smtClean="0">
                <a:sym typeface="Wingdings" panose="05000000000000000000" pitchFamily="2" charset="2"/>
              </a:rPr>
              <a:t> reduction targets.  We didn’t meet but still trying!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Paris Agreement </a:t>
            </a:r>
            <a:r>
              <a:rPr lang="en-CA" sz="2800" dirty="0" smtClean="0">
                <a:sym typeface="Wingdings" panose="05000000000000000000" pitchFamily="2" charset="2"/>
              </a:rPr>
              <a:t> Dec. 2015 -&gt; targets to reduce climate warming by 2 </a:t>
            </a:r>
            <a:r>
              <a:rPr lang="en-CA" sz="2800" baseline="30000" dirty="0" err="1" smtClean="0">
                <a:sym typeface="Wingdings" panose="05000000000000000000" pitchFamily="2" charset="2"/>
              </a:rPr>
              <a:t>o</a:t>
            </a:r>
            <a:r>
              <a:rPr lang="en-CA" sz="2800" dirty="0" err="1" smtClean="0">
                <a:sym typeface="Wingdings" panose="05000000000000000000" pitchFamily="2" charset="2"/>
              </a:rPr>
              <a:t>C</a:t>
            </a:r>
            <a:endParaRPr lang="en-CA" sz="2800" dirty="0"/>
          </a:p>
          <a:p>
            <a:pPr>
              <a:buFontTx/>
              <a:buChar char="-"/>
            </a:pPr>
            <a:r>
              <a:rPr lang="en-CA" sz="2800" dirty="0" smtClean="0"/>
              <a:t>Reduction targets are set and emissions are </a:t>
            </a:r>
            <a:r>
              <a:rPr lang="en-CA" sz="2800" dirty="0" smtClean="0">
                <a:solidFill>
                  <a:srgbClr val="FF0000"/>
                </a:solidFill>
              </a:rPr>
              <a:t>monitored</a:t>
            </a:r>
            <a:r>
              <a:rPr lang="en-CA" sz="2800" dirty="0" smtClean="0"/>
              <a:t>.</a:t>
            </a:r>
            <a:endParaRPr lang="en-CA" sz="2800" dirty="0"/>
          </a:p>
        </p:txBody>
      </p:sp>
      <p:pic>
        <p:nvPicPr>
          <p:cNvPr id="3076" name="Picture 4" descr="Image result for canada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112" y="18097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41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8658225" cy="5667022"/>
          </a:xfrm>
        </p:spPr>
        <p:txBody>
          <a:bodyPr/>
          <a:lstStyle/>
          <a:p>
            <a:pPr marL="0" indent="0">
              <a:buNone/>
            </a:pPr>
            <a:r>
              <a:rPr lang="en-CA" sz="3200" dirty="0" smtClean="0">
                <a:solidFill>
                  <a:srgbClr val="FF0000"/>
                </a:solidFill>
              </a:rPr>
              <a:t>2</a:t>
            </a:r>
            <a:r>
              <a:rPr lang="en-CA" sz="3200" dirty="0" smtClean="0"/>
              <a:t>. Canada is active in studying climate change </a:t>
            </a:r>
          </a:p>
          <a:p>
            <a:pPr marL="0" indent="0">
              <a:buNone/>
            </a:pPr>
            <a:r>
              <a:rPr lang="en-CA" sz="1400" dirty="0" smtClean="0">
                <a:hlinkClick r:id="rId2"/>
              </a:rPr>
              <a:t>http</a:t>
            </a:r>
            <a:r>
              <a:rPr lang="en-CA" sz="1400" dirty="0">
                <a:hlinkClick r:id="rId2"/>
              </a:rPr>
              <a:t>://</a:t>
            </a:r>
            <a:r>
              <a:rPr lang="en-CA" sz="1400" dirty="0" smtClean="0">
                <a:hlinkClick r:id="rId2"/>
              </a:rPr>
              <a:t>www.climatechange.gc.ca/default.asp?lang=En&amp;n=F2DB1FBE-1</a:t>
            </a:r>
            <a:endParaRPr lang="en-CA" sz="1400" dirty="0" smtClean="0"/>
          </a:p>
          <a:p>
            <a:pPr marL="0" indent="0">
              <a:buNone/>
            </a:pPr>
            <a:r>
              <a:rPr lang="en-CA" sz="3200" dirty="0" smtClean="0"/>
              <a:t>Record </a:t>
            </a:r>
            <a:r>
              <a:rPr lang="en-CA" sz="3200" dirty="0" smtClean="0"/>
              <a:t>what we are doing: </a:t>
            </a:r>
          </a:p>
          <a:p>
            <a:pPr marL="0" indent="0">
              <a:buNone/>
            </a:pPr>
            <a:r>
              <a:rPr lang="en-CA" sz="3200" dirty="0" smtClean="0"/>
              <a:t>1) </a:t>
            </a:r>
          </a:p>
          <a:p>
            <a:pPr marL="0" indent="0">
              <a:buNone/>
            </a:pPr>
            <a:r>
              <a:rPr lang="en-CA" sz="3200" dirty="0" smtClean="0"/>
              <a:t>2) </a:t>
            </a:r>
          </a:p>
          <a:p>
            <a:pPr marL="0" indent="0">
              <a:buNone/>
            </a:pPr>
            <a:r>
              <a:rPr lang="en-CA" sz="3200" dirty="0" smtClean="0"/>
              <a:t>3) </a:t>
            </a:r>
          </a:p>
          <a:p>
            <a:pPr marL="0" indent="0">
              <a:buNone/>
            </a:pPr>
            <a:r>
              <a:rPr lang="en-CA" sz="3200" dirty="0" smtClean="0"/>
              <a:t>4) </a:t>
            </a:r>
            <a:endParaRPr lang="en-CA" sz="3200" dirty="0"/>
          </a:p>
        </p:txBody>
      </p:sp>
      <p:pic>
        <p:nvPicPr>
          <p:cNvPr id="4100" name="Picture 4" descr="Image result for canada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72866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57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450761"/>
            <a:ext cx="1007127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u="sng" dirty="0" smtClean="0">
                <a:solidFill>
                  <a:srgbClr val="FF0000"/>
                </a:solidFill>
              </a:rPr>
              <a:t>3</a:t>
            </a:r>
            <a:r>
              <a:rPr lang="en-CA" sz="3200" u="sng" dirty="0" smtClean="0"/>
              <a:t>. Invest in clean energy </a:t>
            </a:r>
          </a:p>
          <a:p>
            <a:endParaRPr lang="en-CA" sz="3200" u="sng" dirty="0" smtClean="0"/>
          </a:p>
          <a:p>
            <a:endParaRPr lang="en-CA" sz="32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CA" sz="32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CA" sz="32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www.climatechange.gc.ca/default.asp?lang=En&amp;n=72F16A84-1</a:t>
            </a:r>
            <a:r>
              <a:rPr lang="en-CA" dirty="0" smtClean="0"/>
              <a:t>  </a:t>
            </a:r>
            <a:endParaRPr lang="en-CA" dirty="0"/>
          </a:p>
        </p:txBody>
      </p:sp>
      <p:pic>
        <p:nvPicPr>
          <p:cNvPr id="5122" name="Picture 2" descr="Image result for canada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4880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92</TotalTime>
  <Words>564</Words>
  <Application>Microsoft Office PowerPoint</Application>
  <PresentationFormat>Widescreen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Franklin Gothic Book</vt:lpstr>
      <vt:lpstr>Wingdings</vt:lpstr>
      <vt:lpstr>Crop</vt:lpstr>
      <vt:lpstr>Government Action </vt:lpstr>
      <vt:lpstr>Canada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Provincially - Ontario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Local - Guelph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Action </dc:title>
  <dc:creator>Christine</dc:creator>
  <cp:lastModifiedBy>Christine</cp:lastModifiedBy>
  <cp:revision>30</cp:revision>
  <dcterms:created xsi:type="dcterms:W3CDTF">2016-01-20T00:10:17Z</dcterms:created>
  <dcterms:modified xsi:type="dcterms:W3CDTF">2017-01-18T03:16:28Z</dcterms:modified>
</cp:coreProperties>
</file>